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40417" y="2536424"/>
            <a:ext cx="5594350" cy="635"/>
          </a:xfrm>
          <a:custGeom>
            <a:avLst/>
            <a:gdLst/>
            <a:ahLst/>
            <a:cxnLst/>
            <a:rect l="l" t="t" r="r" b="b"/>
            <a:pathLst>
              <a:path w="5594350" h="635">
                <a:moveTo>
                  <a:pt x="0" y="299"/>
                </a:moveTo>
                <a:lnTo>
                  <a:pt x="5594100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5" y="212715"/>
            <a:ext cx="8083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174" y="1515020"/>
            <a:ext cx="7673975" cy="255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8549" y="2147568"/>
            <a:ext cx="1062990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 b="1">
                <a:solidFill>
                  <a:srgbClr val="003162"/>
                </a:solidFill>
                <a:latin typeface="Arial"/>
                <a:cs typeface="Arial"/>
              </a:rPr>
              <a:t>D</a:t>
            </a:r>
            <a:r>
              <a:rPr dirty="0" sz="2000" spc="-80" b="1">
                <a:solidFill>
                  <a:srgbClr val="003162"/>
                </a:solidFill>
                <a:latin typeface="Arial"/>
                <a:cs typeface="Arial"/>
              </a:rPr>
              <a:t>ATA</a:t>
            </a:r>
            <a:r>
              <a:rPr dirty="0" sz="2000" spc="130" b="1">
                <a:solidFill>
                  <a:srgbClr val="003162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162"/>
                </a:solidFill>
                <a:latin typeface="Arial"/>
                <a:cs typeface="Arial"/>
              </a:rPr>
              <a:t>8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Sprin</a:t>
            </a:r>
            <a:r>
              <a:rPr dirty="0" sz="1400" b="1">
                <a:solidFill>
                  <a:srgbClr val="C4820D"/>
                </a:solidFill>
                <a:latin typeface="Arial"/>
                <a:cs typeface="Arial"/>
              </a:rPr>
              <a:t>g</a:t>
            </a: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 2020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24" y="2237985"/>
            <a:ext cx="726224" cy="5809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4825" y="1866887"/>
            <a:ext cx="23069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Lecture</a:t>
            </a:r>
            <a:r>
              <a:rPr dirty="0" spc="-90"/>
              <a:t> </a:t>
            </a:r>
            <a:r>
              <a:rPr dirty="0" spc="-5"/>
              <a:t>35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825" y="2635631"/>
            <a:ext cx="1079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Classifiers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4617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Distance</a:t>
            </a:r>
            <a:r>
              <a:rPr dirty="0" spc="-35"/>
              <a:t> </a:t>
            </a:r>
            <a:r>
              <a:rPr dirty="0" spc="-5"/>
              <a:t>Between</a:t>
            </a:r>
            <a:r>
              <a:rPr dirty="0" spc="-30"/>
              <a:t> </a:t>
            </a:r>
            <a:r>
              <a:rPr dirty="0" spc="-95"/>
              <a:t>Two</a:t>
            </a:r>
            <a:r>
              <a:rPr dirty="0" spc="-40"/>
              <a:t> </a:t>
            </a:r>
            <a:r>
              <a:rPr dirty="0" spc="-5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348805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attributes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x</a:t>
            </a:r>
            <a:r>
              <a:rPr dirty="0" sz="2400" spc="-25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y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535" y="1505460"/>
            <a:ext cx="4105582" cy="910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4724" y="2632058"/>
            <a:ext cx="41090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latin typeface="Arial MT"/>
                <a:cs typeface="Arial MT"/>
              </a:rPr>
              <a:t>Three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attributes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i="1">
                <a:latin typeface="Arial"/>
                <a:cs typeface="Arial"/>
              </a:rPr>
              <a:t>x</a:t>
            </a:r>
            <a:r>
              <a:rPr dirty="0" sz="2400">
                <a:latin typeface="Arial MT"/>
                <a:cs typeface="Arial MT"/>
              </a:rPr>
              <a:t>,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spc="-90" i="1">
                <a:latin typeface="Arial"/>
                <a:cs typeface="Arial"/>
              </a:rPr>
              <a:t>y,</a:t>
            </a:r>
            <a:r>
              <a:rPr dirty="0" sz="2400" spc="-20" i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and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i="1">
                <a:latin typeface="Arial"/>
                <a:cs typeface="Arial"/>
              </a:rPr>
              <a:t>z</a:t>
            </a:r>
            <a:r>
              <a:rPr dirty="0" sz="2400"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025" y="3113650"/>
            <a:ext cx="5978074" cy="880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4574" y="4164558"/>
            <a:ext cx="21139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latin typeface="Arial MT"/>
                <a:cs typeface="Arial MT"/>
              </a:rPr>
              <a:t>and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so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on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...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9150" y="4017808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679" y="2240540"/>
            <a:ext cx="40887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Nearest</a:t>
            </a:r>
            <a:r>
              <a:rPr dirty="0" spc="-90"/>
              <a:t> </a:t>
            </a:r>
            <a:r>
              <a:rPr dirty="0" spc="-5"/>
              <a:t>Neighbors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177861"/>
            <a:ext cx="70599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Finding</a:t>
            </a:r>
            <a:r>
              <a:rPr dirty="0" spc="-30"/>
              <a:t> </a:t>
            </a:r>
            <a:r>
              <a:rPr dirty="0" spc="-5"/>
              <a:t>the</a:t>
            </a:r>
            <a:r>
              <a:rPr dirty="0" spc="25"/>
              <a:t> </a:t>
            </a:r>
            <a:r>
              <a:rPr dirty="0" i="1">
                <a:latin typeface="Arial"/>
                <a:cs typeface="Arial"/>
              </a:rPr>
              <a:t>k</a:t>
            </a:r>
            <a:r>
              <a:rPr dirty="0" spc="-25" i="1">
                <a:latin typeface="Arial"/>
                <a:cs typeface="Arial"/>
              </a:rPr>
              <a:t> </a:t>
            </a:r>
            <a:r>
              <a:rPr dirty="0" spc="-5"/>
              <a:t>Nearest</a:t>
            </a:r>
            <a:r>
              <a:rPr dirty="0" spc="-25"/>
              <a:t> </a:t>
            </a:r>
            <a:r>
              <a:rPr dirty="0" spc="-5"/>
              <a:t>Neighbors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931418"/>
            <a:ext cx="7332345" cy="3444875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dirty="0" sz="2400" spc="-13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dirty="0" sz="2400" spc="-15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example:</a:t>
            </a:r>
            <a:endParaRPr sz="2400">
              <a:latin typeface="Arial MT"/>
              <a:cs typeface="Arial MT"/>
            </a:endParaRPr>
          </a:p>
          <a:p>
            <a:pPr marL="469900" marR="221615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Find the distance between the example and each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example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 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469900" marR="685165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Augment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column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containing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Sort the augmented table in increasing order of the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70">
                <a:solidFill>
                  <a:srgbClr val="3B3B3B"/>
                </a:solidFill>
                <a:latin typeface="Arial MT"/>
                <a:cs typeface="Arial MT"/>
              </a:rPr>
              <a:t>Take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top</a:t>
            </a:r>
            <a:r>
              <a:rPr dirty="0" sz="2400" spc="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dirty="0" sz="2400" spc="-10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rows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sorted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0206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The</a:t>
            </a:r>
            <a:r>
              <a:rPr dirty="0" spc="-90"/>
              <a:t> </a:t>
            </a:r>
            <a:r>
              <a:rPr dirty="0" spc="-5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093342"/>
            <a:ext cx="7713980" cy="33388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classify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point: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its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dirty="0" sz="2400" spc="-20" i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ct val="100499"/>
              </a:lnSpc>
              <a:spcBef>
                <a:spcPts val="213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70">
                <a:solidFill>
                  <a:srgbClr val="3B3B3B"/>
                </a:solidFill>
                <a:latin typeface="Arial MT"/>
                <a:cs typeface="Arial MT"/>
              </a:rPr>
              <a:t>Take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majority vote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 the </a:t>
            </a:r>
            <a:r>
              <a:rPr dirty="0" sz="2400" i="1">
                <a:solidFill>
                  <a:srgbClr val="3B3B3B"/>
                </a:solidFill>
                <a:latin typeface="Arial"/>
                <a:cs typeface="Arial"/>
              </a:rPr>
              <a:t>k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nearest neighbors to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classes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appears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often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0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Assign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point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wins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majority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vote</a:t>
            </a:r>
            <a:endParaRPr sz="2400">
              <a:latin typeface="Arial MT"/>
              <a:cs typeface="Arial MT"/>
            </a:endParaRPr>
          </a:p>
          <a:p>
            <a:pPr algn="ctr" marL="369570">
              <a:lnSpc>
                <a:spcPct val="100000"/>
              </a:lnSpc>
              <a:spcBef>
                <a:spcPts val="24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51" y="2240540"/>
            <a:ext cx="23329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Evaluation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1093342"/>
            <a:ext cx="7726680" cy="21494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endParaRPr sz="240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predictions to true labels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Accuracy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 spc="-5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872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/>
                <a:gridCol w="1171575"/>
                <a:gridCol w="154305"/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 h="0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Before</a:t>
            </a:r>
            <a:r>
              <a:rPr dirty="0" spc="-90"/>
              <a:t> </a:t>
            </a:r>
            <a:r>
              <a:rPr dirty="0" spc="-5"/>
              <a:t>Classifying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Dog</a:t>
            </a:r>
            <a:r>
              <a:rPr dirty="0" spc="-45"/>
              <a:t> </a:t>
            </a:r>
            <a:r>
              <a:rPr dirty="0" spc="-5"/>
              <a:t>or</a:t>
            </a:r>
            <a:r>
              <a:rPr dirty="0" spc="-50"/>
              <a:t> </a:t>
            </a:r>
            <a:r>
              <a:rPr dirty="0" spc="-2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Start</a:t>
            </a:r>
            <a:r>
              <a:rPr dirty="0" spc="-35"/>
              <a:t> </a:t>
            </a:r>
            <a:r>
              <a:rPr dirty="0" spc="-10"/>
              <a:t>with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5"/>
              <a:t>Representative</a:t>
            </a:r>
            <a:r>
              <a:rPr dirty="0" spc="-25"/>
              <a:t> </a:t>
            </a:r>
            <a:r>
              <a:rPr dirty="0" spc="-5"/>
              <a:t>Sample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Standardize</a:t>
            </a:r>
            <a:r>
              <a:rPr dirty="0" spc="-60"/>
              <a:t> </a:t>
            </a:r>
            <a:r>
              <a:rPr dirty="0" spc="-5"/>
              <a:t>if</a:t>
            </a:r>
            <a:r>
              <a:rPr dirty="0" spc="-50"/>
              <a:t> </a:t>
            </a:r>
            <a:r>
              <a:rPr dirty="0" spc="-5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940" rIns="0" bIns="0" rtlCol="0" vert="horz">
            <a:spAutoFit/>
          </a:bodyPr>
          <a:lstStyle/>
          <a:p>
            <a:pPr marL="55880" marR="5340350">
              <a:lnSpc>
                <a:spcPts val="2850"/>
              </a:lnSpc>
              <a:spcBef>
                <a:spcPts val="220"/>
              </a:spcBef>
            </a:pPr>
            <a:r>
              <a:rPr dirty="0" spc="-5"/>
              <a:t>Chronic Kidney </a:t>
            </a:r>
            <a:r>
              <a:rPr dirty="0"/>
              <a:t> </a:t>
            </a:r>
            <a:r>
              <a:rPr dirty="0" spc="-5"/>
              <a:t>Disease</a:t>
            </a:r>
            <a:r>
              <a:rPr dirty="0" spc="-50"/>
              <a:t> </a:t>
            </a:r>
            <a:r>
              <a:rPr dirty="0" spc="-5"/>
              <a:t>data</a:t>
            </a:r>
            <a:r>
              <a:rPr dirty="0" spc="-50"/>
              <a:t> </a:t>
            </a:r>
            <a:r>
              <a:rPr dirty="0"/>
              <a:t>set</a:t>
            </a:r>
          </a:p>
          <a:p>
            <a:pPr>
              <a:lnSpc>
                <a:spcPct val="100000"/>
              </a:lnSpc>
            </a:pPr>
            <a:endParaRPr sz="27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/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pc="-5"/>
              <a:t>If the attributes are on </a:t>
            </a:r>
            <a:r>
              <a:rPr dirty="0"/>
              <a:t>very </a:t>
            </a:r>
            <a:r>
              <a:rPr dirty="0" spc="-10"/>
              <a:t>different </a:t>
            </a:r>
            <a:r>
              <a:rPr dirty="0" spc="-5"/>
              <a:t>numerical </a:t>
            </a:r>
            <a:r>
              <a:rPr dirty="0"/>
              <a:t>scales, </a:t>
            </a:r>
            <a:r>
              <a:rPr dirty="0" spc="-655"/>
              <a:t> </a:t>
            </a:r>
            <a:r>
              <a:rPr dirty="0" spc="-5"/>
              <a:t>distance</a:t>
            </a:r>
            <a:r>
              <a:rPr dirty="0" spc="-10"/>
              <a:t> </a:t>
            </a:r>
            <a:r>
              <a:rPr dirty="0"/>
              <a:t>can</a:t>
            </a:r>
            <a:r>
              <a:rPr dirty="0" spc="-5"/>
              <a:t> be</a:t>
            </a:r>
            <a:r>
              <a:rPr dirty="0" spc="-10"/>
              <a:t> affected</a:t>
            </a:r>
          </a:p>
          <a:p>
            <a:pPr marL="424815" indent="-412750">
              <a:lnSpc>
                <a:spcPts val="276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pc="-5"/>
              <a:t>In</a:t>
            </a:r>
            <a:r>
              <a:rPr dirty="0" spc="-15"/>
              <a:t> </a:t>
            </a:r>
            <a:r>
              <a:rPr dirty="0"/>
              <a:t>such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/>
              <a:t>situation,</a:t>
            </a:r>
            <a:r>
              <a:rPr dirty="0" spc="-10"/>
              <a:t> </a:t>
            </a:r>
            <a:r>
              <a:rPr dirty="0" spc="-5"/>
              <a:t>it</a:t>
            </a:r>
            <a:r>
              <a:rPr dirty="0" spc="-10"/>
              <a:t> </a:t>
            </a:r>
            <a:r>
              <a:rPr dirty="0" spc="-5"/>
              <a:t>is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10"/>
              <a:t> </a:t>
            </a:r>
            <a:r>
              <a:rPr dirty="0" spc="-5"/>
              <a:t>good</a:t>
            </a:r>
            <a:r>
              <a:rPr dirty="0" spc="-10"/>
              <a:t> </a:t>
            </a:r>
            <a:r>
              <a:rPr dirty="0" spc="-5"/>
              <a:t>idea</a:t>
            </a:r>
            <a:r>
              <a:rPr dirty="0" spc="-10"/>
              <a:t> </a:t>
            </a:r>
            <a:r>
              <a:rPr dirty="0" spc="-5"/>
              <a:t>to</a:t>
            </a:r>
            <a:r>
              <a:rPr dirty="0" spc="-15"/>
              <a:t> </a:t>
            </a:r>
            <a:r>
              <a:rPr dirty="0"/>
              <a:t>convert</a:t>
            </a:r>
            <a:r>
              <a:rPr dirty="0" spc="-10"/>
              <a:t> </a:t>
            </a:r>
            <a:r>
              <a:rPr dirty="0" spc="-5"/>
              <a:t>all</a:t>
            </a:r>
            <a:r>
              <a:rPr dirty="0" spc="-10"/>
              <a:t> </a:t>
            </a:r>
            <a:r>
              <a:rPr dirty="0" spc="-5"/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 MT"/>
                <a:cs typeface="Arial MT"/>
              </a:rPr>
              <a:t>variables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to</a:t>
            </a:r>
            <a:r>
              <a:rPr dirty="0" sz="2400" spc="-4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standard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units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451" y="2240540"/>
            <a:ext cx="360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Announcements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905" y="2240540"/>
            <a:ext cx="2337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Classifiers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5425" y="1143418"/>
            <a:ext cx="3241040" cy="1532255"/>
            <a:chOff x="3015425" y="1143418"/>
            <a:chExt cx="3241040" cy="1532255"/>
          </a:xfrm>
        </p:grpSpPr>
        <p:sp>
          <p:nvSpPr>
            <p:cNvPr id="3" name="object 3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2990699" y="481199"/>
                  </a:move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0" y="120299"/>
                  </a:move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B7EA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45700" y="1143418"/>
              <a:ext cx="2052955" cy="1532255"/>
            </a:xfrm>
            <a:custGeom>
              <a:avLst/>
              <a:gdLst/>
              <a:ahLst/>
              <a:cxnLst/>
              <a:rect l="l" t="t" r="r" b="b"/>
              <a:pathLst>
                <a:path w="2052954" h="1532255">
                  <a:moveTo>
                    <a:pt x="2052599" y="1532099"/>
                  </a:moveTo>
                  <a:lnTo>
                    <a:pt x="0" y="1532099"/>
                  </a:lnTo>
                  <a:lnTo>
                    <a:pt x="0" y="0"/>
                  </a:lnTo>
                  <a:lnTo>
                    <a:pt x="2052599" y="0"/>
                  </a:lnTo>
                  <a:lnTo>
                    <a:pt x="2052599" y="15320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0185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Nearest</a:t>
            </a:r>
            <a:r>
              <a:rPr dirty="0" spc="-50"/>
              <a:t> </a:t>
            </a:r>
            <a:r>
              <a:rPr dirty="0" spc="-5"/>
              <a:t>Neighbor</a:t>
            </a:r>
            <a:r>
              <a:rPr dirty="0" spc="-45"/>
              <a:t> </a:t>
            </a:r>
            <a:r>
              <a:rPr dirty="0" spc="-5"/>
              <a:t>Classifier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45699" y="1143418"/>
            <a:ext cx="2052955" cy="1532255"/>
          </a:xfrm>
          <a:prstGeom prst="rect">
            <a:avLst/>
          </a:prstGeom>
          <a:ln w="9524">
            <a:solidFill>
              <a:srgbClr val="3B7EA1"/>
            </a:solidFill>
          </a:ln>
        </p:spPr>
        <p:txBody>
          <a:bodyPr wrap="square" lIns="0" tIns="130810" rIns="0" bIns="0" rtlCol="0" vert="horz">
            <a:spAutoFit/>
          </a:bodyPr>
          <a:lstStyle/>
          <a:p>
            <a:pPr algn="just" marL="94615" marR="90170" indent="61594">
              <a:lnSpc>
                <a:spcPct val="100000"/>
              </a:lnSpc>
              <a:spcBef>
                <a:spcPts val="1030"/>
              </a:spcBef>
            </a:pPr>
            <a:r>
              <a:rPr dirty="0" u="heavy" sz="2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NN Classifier </a:t>
            </a:r>
            <a:r>
              <a:rPr dirty="0" sz="2200" spc="-600" b="1">
                <a:latin typeface="Arial"/>
                <a:cs typeface="Arial"/>
              </a:rPr>
              <a:t> </a:t>
            </a:r>
            <a:r>
              <a:rPr dirty="0" sz="2000" spc="-5">
                <a:latin typeface="Arial MT"/>
                <a:cs typeface="Arial MT"/>
              </a:rPr>
              <a:t>Use the label of 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the </a:t>
            </a:r>
            <a:r>
              <a:rPr dirty="0" sz="2000">
                <a:latin typeface="Arial MT"/>
                <a:cs typeface="Arial MT"/>
              </a:rPr>
              <a:t>most similar 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training</a:t>
            </a:r>
            <a:r>
              <a:rPr dirty="0" sz="2000" spc="-9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example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5000" y="1499108"/>
            <a:ext cx="164592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 MT"/>
                <a:cs typeface="Arial MT"/>
              </a:rPr>
              <a:t>Attributes</a:t>
            </a:r>
            <a:r>
              <a:rPr dirty="0" sz="2400" spc="-10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of </a:t>
            </a:r>
            <a:r>
              <a:rPr dirty="0" sz="2400" spc="-6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an</a:t>
            </a:r>
            <a:r>
              <a:rPr dirty="0" sz="2400" spc="-6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3125" y="1499108"/>
            <a:ext cx="2035810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 MT"/>
                <a:cs typeface="Arial MT"/>
              </a:rPr>
              <a:t>Predicted</a:t>
            </a:r>
            <a:r>
              <a:rPr dirty="0" sz="2400" spc="-1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label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of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550" y="3138149"/>
            <a:ext cx="1591310" cy="1296670"/>
          </a:xfrm>
          <a:prstGeom prst="rect">
            <a:avLst/>
          </a:prstGeom>
          <a:solidFill>
            <a:srgbClr val="CEE1F3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64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27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800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800" y="0"/>
                </a:lnTo>
                <a:lnTo>
                  <a:pt x="1171800" y="864299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089417" y="3626493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945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7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799" y="0"/>
                </a:lnTo>
                <a:lnTo>
                  <a:pt x="1171799" y="8642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94596" y="3626493"/>
            <a:ext cx="1172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5900" y="3545849"/>
            <a:ext cx="221615" cy="481330"/>
          </a:xfrm>
          <a:custGeom>
            <a:avLst/>
            <a:gdLst/>
            <a:ahLst/>
            <a:cxnLst/>
            <a:rect l="l" t="t" r="r" b="b"/>
            <a:pathLst>
              <a:path w="221614" h="481329">
                <a:moveTo>
                  <a:pt x="0" y="481199"/>
                </a:moveTo>
                <a:lnTo>
                  <a:pt x="0" y="120299"/>
                </a:lnTo>
                <a:lnTo>
                  <a:pt x="0" y="0"/>
                </a:lnTo>
                <a:lnTo>
                  <a:pt x="221099" y="240599"/>
                </a:lnTo>
                <a:lnTo>
                  <a:pt x="0" y="481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2564050" y="2554224"/>
            <a:ext cx="2985135" cy="1423670"/>
            <a:chOff x="2564050" y="2554224"/>
            <a:chExt cx="2985135" cy="1423670"/>
          </a:xfrm>
        </p:grpSpPr>
        <p:sp>
          <p:nvSpPr>
            <p:cNvPr id="17" name="object 17"/>
            <p:cNvSpPr/>
            <p:nvPr/>
          </p:nvSpPr>
          <p:spPr>
            <a:xfrm>
              <a:off x="2838150" y="3963299"/>
              <a:ext cx="2583180" cy="0"/>
            </a:xfrm>
            <a:custGeom>
              <a:avLst/>
              <a:gdLst/>
              <a:ahLst/>
              <a:cxnLst/>
              <a:rect l="l" t="t" r="r" b="b"/>
              <a:pathLst>
                <a:path w="2583179" h="0">
                  <a:moveTo>
                    <a:pt x="0" y="0"/>
                  </a:moveTo>
                  <a:lnTo>
                    <a:pt x="2582999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83100" y="2573274"/>
              <a:ext cx="2947035" cy="854710"/>
            </a:xfrm>
            <a:custGeom>
              <a:avLst/>
              <a:gdLst/>
              <a:ahLst/>
              <a:cxnLst/>
              <a:rect l="l" t="t" r="r" b="b"/>
              <a:pathLst>
                <a:path w="2947035" h="854710">
                  <a:moveTo>
                    <a:pt x="0" y="0"/>
                  </a:moveTo>
                  <a:lnTo>
                    <a:pt x="29718" y="1476"/>
                  </a:lnTo>
                  <a:lnTo>
                    <a:pt x="69303" y="2280"/>
                  </a:lnTo>
                  <a:lnTo>
                    <a:pt x="116588" y="2868"/>
                  </a:lnTo>
                  <a:lnTo>
                    <a:pt x="169408" y="3697"/>
                  </a:lnTo>
                  <a:lnTo>
                    <a:pt x="225596" y="5223"/>
                  </a:lnTo>
                  <a:lnTo>
                    <a:pt x="282988" y="7903"/>
                  </a:lnTo>
                  <a:lnTo>
                    <a:pt x="339418" y="12194"/>
                  </a:lnTo>
                  <a:lnTo>
                    <a:pt x="392719" y="18553"/>
                  </a:lnTo>
                  <a:lnTo>
                    <a:pt x="440727" y="27436"/>
                  </a:lnTo>
                  <a:lnTo>
                    <a:pt x="481274" y="39299"/>
                  </a:lnTo>
                  <a:lnTo>
                    <a:pt x="521251" y="59691"/>
                  </a:lnTo>
                  <a:lnTo>
                    <a:pt x="552804" y="85950"/>
                  </a:lnTo>
                  <a:lnTo>
                    <a:pt x="578732" y="116352"/>
                  </a:lnTo>
                  <a:lnTo>
                    <a:pt x="601832" y="149171"/>
                  </a:lnTo>
                  <a:lnTo>
                    <a:pt x="624904" y="182683"/>
                  </a:lnTo>
                  <a:lnTo>
                    <a:pt x="650745" y="215163"/>
                  </a:lnTo>
                  <a:lnTo>
                    <a:pt x="682152" y="244885"/>
                  </a:lnTo>
                  <a:lnTo>
                    <a:pt x="721924" y="270124"/>
                  </a:lnTo>
                  <a:lnTo>
                    <a:pt x="757245" y="287662"/>
                  </a:lnTo>
                  <a:lnTo>
                    <a:pt x="792176" y="304346"/>
                  </a:lnTo>
                  <a:lnTo>
                    <a:pt x="827898" y="320101"/>
                  </a:lnTo>
                  <a:lnTo>
                    <a:pt x="865596" y="334853"/>
                  </a:lnTo>
                  <a:lnTo>
                    <a:pt x="906451" y="348526"/>
                  </a:lnTo>
                  <a:lnTo>
                    <a:pt x="951646" y="361045"/>
                  </a:lnTo>
                  <a:lnTo>
                    <a:pt x="1002363" y="372334"/>
                  </a:lnTo>
                  <a:lnTo>
                    <a:pt x="1059785" y="382319"/>
                  </a:lnTo>
                  <a:lnTo>
                    <a:pt x="1125095" y="390924"/>
                  </a:lnTo>
                  <a:lnTo>
                    <a:pt x="1199474" y="398074"/>
                  </a:lnTo>
                  <a:lnTo>
                    <a:pt x="1278872" y="401535"/>
                  </a:lnTo>
                  <a:lnTo>
                    <a:pt x="1323516" y="401705"/>
                  </a:lnTo>
                  <a:lnTo>
                    <a:pt x="1370989" y="401017"/>
                  </a:lnTo>
                  <a:lnTo>
                    <a:pt x="1420938" y="399608"/>
                  </a:lnTo>
                  <a:lnTo>
                    <a:pt x="1473012" y="397615"/>
                  </a:lnTo>
                  <a:lnTo>
                    <a:pt x="1526859" y="395175"/>
                  </a:lnTo>
                  <a:lnTo>
                    <a:pt x="1582127" y="392425"/>
                  </a:lnTo>
                  <a:lnTo>
                    <a:pt x="1638464" y="389501"/>
                  </a:lnTo>
                  <a:lnTo>
                    <a:pt x="1695519" y="386542"/>
                  </a:lnTo>
                  <a:lnTo>
                    <a:pt x="1752940" y="383684"/>
                  </a:lnTo>
                  <a:lnTo>
                    <a:pt x="1810375" y="381063"/>
                  </a:lnTo>
                  <a:lnTo>
                    <a:pt x="1867472" y="378818"/>
                  </a:lnTo>
                  <a:lnTo>
                    <a:pt x="1923879" y="377084"/>
                  </a:lnTo>
                  <a:lnTo>
                    <a:pt x="1979245" y="375999"/>
                  </a:lnTo>
                  <a:lnTo>
                    <a:pt x="2033218" y="375700"/>
                  </a:lnTo>
                  <a:lnTo>
                    <a:pt x="2085446" y="376323"/>
                  </a:lnTo>
                  <a:lnTo>
                    <a:pt x="2135577" y="378006"/>
                  </a:lnTo>
                  <a:lnTo>
                    <a:pt x="2183260" y="380886"/>
                  </a:lnTo>
                  <a:lnTo>
                    <a:pt x="2228143" y="385099"/>
                  </a:lnTo>
                  <a:lnTo>
                    <a:pt x="2269873" y="390783"/>
                  </a:lnTo>
                  <a:lnTo>
                    <a:pt x="2308099" y="398074"/>
                  </a:lnTo>
                  <a:lnTo>
                    <a:pt x="2367053" y="414599"/>
                  </a:lnTo>
                  <a:lnTo>
                    <a:pt x="2421106" y="436058"/>
                  </a:lnTo>
                  <a:lnTo>
                    <a:pt x="2470633" y="461605"/>
                  </a:lnTo>
                  <a:lnTo>
                    <a:pt x="2516008" y="490397"/>
                  </a:lnTo>
                  <a:lnTo>
                    <a:pt x="2557604" y="521590"/>
                  </a:lnTo>
                  <a:lnTo>
                    <a:pt x="2595795" y="554340"/>
                  </a:lnTo>
                  <a:lnTo>
                    <a:pt x="2630955" y="587803"/>
                  </a:lnTo>
                  <a:lnTo>
                    <a:pt x="2663458" y="621134"/>
                  </a:lnTo>
                  <a:lnTo>
                    <a:pt x="2693678" y="653490"/>
                  </a:lnTo>
                  <a:lnTo>
                    <a:pt x="2721988" y="684026"/>
                  </a:lnTo>
                  <a:lnTo>
                    <a:pt x="2748763" y="711898"/>
                  </a:lnTo>
                  <a:lnTo>
                    <a:pt x="2799199" y="756274"/>
                  </a:lnTo>
                  <a:lnTo>
                    <a:pt x="2863655" y="801412"/>
                  </a:lnTo>
                  <a:lnTo>
                    <a:pt x="2903556" y="827774"/>
                  </a:lnTo>
                  <a:lnTo>
                    <a:pt x="2928109" y="842943"/>
                  </a:lnTo>
                  <a:lnTo>
                    <a:pt x="2946524" y="854499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1002600" y="2571750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5" h="0">
                <a:moveTo>
                  <a:pt x="0" y="0"/>
                </a:moveTo>
                <a:lnTo>
                  <a:pt x="1473299" y="0"/>
                </a:lnTo>
              </a:path>
            </a:pathLst>
          </a:custGeom>
          <a:ln w="76199">
            <a:solidFill>
              <a:srgbClr val="3B7EA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7327575" y="2532808"/>
            <a:ext cx="669925" cy="923925"/>
            <a:chOff x="7327575" y="2532808"/>
            <a:chExt cx="669925" cy="923925"/>
          </a:xfrm>
        </p:grpSpPr>
        <p:sp>
          <p:nvSpPr>
            <p:cNvPr id="21" name="object 21"/>
            <p:cNvSpPr/>
            <p:nvPr/>
          </p:nvSpPr>
          <p:spPr>
            <a:xfrm>
              <a:off x="7584728" y="2570908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 h="0">
                  <a:moveTo>
                    <a:pt x="0" y="0"/>
                  </a:moveTo>
                  <a:lnTo>
                    <a:pt x="412499" y="0"/>
                  </a:lnTo>
                </a:path>
              </a:pathLst>
            </a:custGeom>
            <a:ln w="76199">
              <a:solidFill>
                <a:srgbClr val="C482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46625" y="2579499"/>
              <a:ext cx="450215" cy="858519"/>
            </a:xfrm>
            <a:custGeom>
              <a:avLst/>
              <a:gdLst/>
              <a:ahLst/>
              <a:cxnLst/>
              <a:rect l="l" t="t" r="r" b="b"/>
              <a:pathLst>
                <a:path w="450215" h="858520">
                  <a:moveTo>
                    <a:pt x="0" y="858099"/>
                  </a:moveTo>
                  <a:lnTo>
                    <a:pt x="26313" y="854560"/>
                  </a:lnTo>
                  <a:lnTo>
                    <a:pt x="62389" y="853677"/>
                  </a:lnTo>
                  <a:lnTo>
                    <a:pt x="105813" y="853849"/>
                  </a:lnTo>
                  <a:lnTo>
                    <a:pt x="154167" y="853475"/>
                  </a:lnTo>
                  <a:lnTo>
                    <a:pt x="205035" y="850953"/>
                  </a:lnTo>
                  <a:lnTo>
                    <a:pt x="256002" y="844680"/>
                  </a:lnTo>
                  <a:lnTo>
                    <a:pt x="304651" y="833055"/>
                  </a:lnTo>
                  <a:lnTo>
                    <a:pt x="348565" y="814476"/>
                  </a:lnTo>
                  <a:lnTo>
                    <a:pt x="385328" y="787342"/>
                  </a:lnTo>
                  <a:lnTo>
                    <a:pt x="412524" y="750049"/>
                  </a:lnTo>
                  <a:lnTo>
                    <a:pt x="434966" y="676412"/>
                  </a:lnTo>
                  <a:lnTo>
                    <a:pt x="441909" y="629127"/>
                  </a:lnTo>
                  <a:lnTo>
                    <a:pt x="446442" y="576513"/>
                  </a:lnTo>
                  <a:lnTo>
                    <a:pt x="448897" y="519809"/>
                  </a:lnTo>
                  <a:lnTo>
                    <a:pt x="449605" y="460251"/>
                  </a:lnTo>
                  <a:lnTo>
                    <a:pt x="448899" y="399078"/>
                  </a:lnTo>
                  <a:lnTo>
                    <a:pt x="447111" y="337525"/>
                  </a:lnTo>
                  <a:lnTo>
                    <a:pt x="444572" y="276832"/>
                  </a:lnTo>
                  <a:lnTo>
                    <a:pt x="441613" y="218235"/>
                  </a:lnTo>
                  <a:lnTo>
                    <a:pt x="438568" y="162971"/>
                  </a:lnTo>
                  <a:lnTo>
                    <a:pt x="435767" y="112278"/>
                  </a:lnTo>
                  <a:lnTo>
                    <a:pt x="433542" y="67394"/>
                  </a:lnTo>
                  <a:lnTo>
                    <a:pt x="432226" y="29555"/>
                  </a:lnTo>
                  <a:lnTo>
                    <a:pt x="432149" y="0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524624" y="3297749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96650" y="3297743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4624" y="4066299"/>
            <a:ext cx="1172210" cy="304800"/>
          </a:xfrm>
          <a:prstGeom prst="rect">
            <a:avLst/>
          </a:prstGeom>
          <a:solidFill>
            <a:srgbClr val="CEE1F3"/>
          </a:solidFill>
        </p:spPr>
        <p:txBody>
          <a:bodyPr wrap="square" lIns="0" tIns="5080" rIns="0" bIns="0" rtlCol="0" vert="horz">
            <a:spAutoFit/>
          </a:bodyPr>
          <a:lstStyle/>
          <a:p>
            <a:pPr marL="632460">
              <a:lnSpc>
                <a:spcPct val="100000"/>
              </a:lnSpc>
              <a:spcBef>
                <a:spcPts val="40"/>
              </a:spcBef>
            </a:pP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96650" y="4066291"/>
            <a:ext cx="622935" cy="304800"/>
          </a:xfrm>
          <a:prstGeom prst="rect">
            <a:avLst/>
          </a:prstGeom>
          <a:solidFill>
            <a:srgbClr val="FFE499"/>
          </a:solidFill>
        </p:spPr>
        <p:txBody>
          <a:bodyPr wrap="square" lIns="0" tIns="5080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40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3454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The</a:t>
            </a:r>
            <a:r>
              <a:rPr dirty="0" spc="-35"/>
              <a:t> </a:t>
            </a:r>
            <a:r>
              <a:rPr dirty="0" spc="-10"/>
              <a:t>Google</a:t>
            </a:r>
            <a:r>
              <a:rPr dirty="0" spc="-30"/>
              <a:t> </a:t>
            </a:r>
            <a:r>
              <a:rPr dirty="0" spc="-10"/>
              <a:t>Science</a:t>
            </a:r>
            <a:r>
              <a:rPr dirty="0" spc="-40"/>
              <a:t> </a:t>
            </a:r>
            <a:r>
              <a:rPr dirty="0" spc="-5"/>
              <a:t>Fair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4784090" cy="15875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24815" marR="229870" indent="-412750">
              <a:lnSpc>
                <a:spcPct val="100499"/>
              </a:lnSpc>
              <a:spcBef>
                <a:spcPts val="8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Brittany 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Wenger,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17-year-old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high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school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student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2012</a:t>
            </a:r>
            <a:endParaRPr sz="2400">
              <a:latin typeface="Arial MT"/>
              <a:cs typeface="Arial MT"/>
            </a:endParaRPr>
          </a:p>
          <a:p>
            <a:pPr marL="424815" marR="5080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Won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by building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breast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cancer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99%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1699" y="1114074"/>
            <a:ext cx="3061799" cy="2681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890624"/>
            <a:ext cx="2554325" cy="1643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9450" y="2890625"/>
            <a:ext cx="2492500" cy="1613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91875" y="4023618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9625" y="2240540"/>
            <a:ext cx="1244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Rows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05764"/>
            <a:ext cx="7720330" cy="359346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dirty="0" sz="22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contains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one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individual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t.row(i</a:t>
            </a:r>
            <a:r>
              <a:rPr dirty="0" sz="2200" b="1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r>
              <a:rPr dirty="0" sz="2200" spc="-71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evaluate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s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 t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o</a:t>
            </a:r>
            <a:r>
              <a:rPr dirty="0" sz="2200" spc="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 b="1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 o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f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 tabl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dirty="0" sz="2200" spc="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b="1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t.row(i).item(j)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 spc="-5">
                <a:latin typeface="Arial MT"/>
                <a:cs typeface="Arial MT"/>
              </a:rPr>
              <a:t> 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</a:t>
            </a:r>
            <a:r>
              <a:rPr dirty="0" sz="2200" spc="-5">
                <a:latin typeface="Arial MT"/>
                <a:cs typeface="Arial MT"/>
              </a:rPr>
              <a:t> o</a:t>
            </a:r>
            <a:r>
              <a:rPr dirty="0" sz="2200">
                <a:latin typeface="Arial MT"/>
                <a:cs typeface="Arial MT"/>
              </a:rPr>
              <a:t>f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column</a:t>
            </a:r>
            <a:r>
              <a:rPr dirty="0" sz="2200" spc="15">
                <a:latin typeface="Arial MT"/>
                <a:cs typeface="Arial MT"/>
              </a:rPr>
              <a:t> </a:t>
            </a:r>
            <a:r>
              <a:rPr dirty="0" sz="2200" b="1">
                <a:latin typeface="Courier New"/>
                <a:cs typeface="Courier New"/>
              </a:rPr>
              <a:t>j</a:t>
            </a:r>
            <a:r>
              <a:rPr dirty="0" sz="2200" spc="-715" b="1">
                <a:latin typeface="Courier New"/>
                <a:cs typeface="Courier New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row </a:t>
            </a:r>
            <a:r>
              <a:rPr dirty="0" sz="2200" b="1">
                <a:latin typeface="Courier New"/>
                <a:cs typeface="Courier New"/>
              </a:rPr>
              <a:t>i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dirty="0" sz="22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values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numbers,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dirty="0" sz="2200" spc="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np.array(t.row(i))</a:t>
            </a:r>
            <a:endParaRPr sz="22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evaluates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an array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all the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numbers in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3B3B3B"/>
                </a:solidFill>
                <a:latin typeface="Arial MT"/>
                <a:cs typeface="Arial MT"/>
              </a:rPr>
              <a:t>row.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12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consider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20">
                <a:solidFill>
                  <a:srgbClr val="3B3B3B"/>
                </a:solidFill>
                <a:latin typeface="Arial MT"/>
                <a:cs typeface="Arial MT"/>
              </a:rPr>
              <a:t>individually,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dirty="0" sz="2200" spc="-3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row</a:t>
            </a:r>
            <a:r>
              <a:rPr dirty="0" sz="2200" spc="-3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dirty="0" sz="2200" spc="-3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t.rows:</a:t>
            </a:r>
            <a:endParaRPr sz="2200">
              <a:latin typeface="Courier New"/>
              <a:cs typeface="Courier New"/>
            </a:endParaRPr>
          </a:p>
          <a:p>
            <a:pPr marL="1140460">
              <a:lnSpc>
                <a:spcPct val="100000"/>
              </a:lnSpc>
              <a:spcBef>
                <a:spcPts val="359"/>
              </a:spcBef>
            </a:pP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...</a:t>
            </a:r>
            <a:r>
              <a:rPr dirty="0" sz="2200" spc="-45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row.item(j)</a:t>
            </a:r>
            <a:r>
              <a:rPr dirty="0" sz="2200" spc="-40" b="1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dirty="0" sz="2200" b="1">
                <a:solidFill>
                  <a:srgbClr val="0000FF"/>
                </a:solidFill>
                <a:latin typeface="Courier New"/>
                <a:cs typeface="Courier New"/>
              </a:rPr>
              <a:t>…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dirty="0" sz="2200" spc="-5" b="1">
                <a:solidFill>
                  <a:srgbClr val="0000FF"/>
                </a:solidFill>
                <a:latin typeface="Courier New"/>
                <a:cs typeface="Courier New"/>
              </a:rPr>
              <a:t>t.exclude(i)</a:t>
            </a:r>
            <a:r>
              <a:rPr dirty="0" sz="2200" spc="-5">
                <a:latin typeface="Arial MT"/>
                <a:cs typeface="Arial MT"/>
              </a:rPr>
              <a:t>evaluate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 spc="-5">
                <a:latin typeface="Arial MT"/>
                <a:cs typeface="Arial MT"/>
              </a:rPr>
              <a:t> t</a:t>
            </a:r>
            <a:r>
              <a:rPr dirty="0" sz="2200">
                <a:latin typeface="Arial MT"/>
                <a:cs typeface="Arial MT"/>
              </a:rPr>
              <a:t>o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 spc="20"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tabl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dirty="0" sz="2200" spc="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b="1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r>
              <a:rPr dirty="0" sz="2200" spc="-715" b="1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dirty="0" sz="2200" spc="-5">
                <a:latin typeface="Arial MT"/>
                <a:cs typeface="Arial MT"/>
              </a:rPr>
              <a:t>withou</a:t>
            </a:r>
            <a:r>
              <a:rPr dirty="0" sz="2200">
                <a:latin typeface="Arial MT"/>
                <a:cs typeface="Arial MT"/>
              </a:rPr>
              <a:t>t</a:t>
            </a:r>
            <a:r>
              <a:rPr dirty="0" sz="2200" spc="-5">
                <a:latin typeface="Arial MT"/>
                <a:cs typeface="Arial MT"/>
              </a:rPr>
              <a:t> it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 b="1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3413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Rows</a:t>
            </a:r>
            <a:r>
              <a:rPr dirty="0" spc="-50"/>
              <a:t> </a:t>
            </a:r>
            <a:r>
              <a:rPr dirty="0" spc="-5"/>
              <a:t>of</a:t>
            </a:r>
            <a:r>
              <a:rPr dirty="0" spc="-50"/>
              <a:t> Tables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390" y="2240540"/>
            <a:ext cx="1931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Distance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02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Pythagoras</a:t>
            </a:r>
            <a:r>
              <a:rPr dirty="0"/>
              <a:t>’</a:t>
            </a:r>
            <a:r>
              <a:rPr dirty="0" spc="-204"/>
              <a:t> </a:t>
            </a:r>
            <a:r>
              <a:rPr dirty="0" spc="-5"/>
              <a:t>Formula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4501" y="1557899"/>
            <a:ext cx="6025515" cy="2353310"/>
            <a:chOff x="1164501" y="1557899"/>
            <a:chExt cx="6025515" cy="2353310"/>
          </a:xfrm>
        </p:grpSpPr>
        <p:sp>
          <p:nvSpPr>
            <p:cNvPr id="4" name="object 4"/>
            <p:cNvSpPr/>
            <p:nvPr/>
          </p:nvSpPr>
          <p:spPr>
            <a:xfrm>
              <a:off x="4459499" y="1576949"/>
              <a:ext cx="2703830" cy="2315210"/>
            </a:xfrm>
            <a:custGeom>
              <a:avLst/>
              <a:gdLst/>
              <a:ahLst/>
              <a:cxnLst/>
              <a:rect l="l" t="t" r="r" b="b"/>
              <a:pathLst>
                <a:path w="2703829" h="2315210">
                  <a:moveTo>
                    <a:pt x="0" y="2315099"/>
                  </a:moveTo>
                  <a:lnTo>
                    <a:pt x="27032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53349" y="3867149"/>
              <a:ext cx="2715895" cy="25400"/>
            </a:xfrm>
            <a:custGeom>
              <a:avLst/>
              <a:gdLst/>
              <a:ahLst/>
              <a:cxnLst/>
              <a:rect l="l" t="t" r="r" b="b"/>
              <a:pathLst>
                <a:path w="2715895" h="25400">
                  <a:moveTo>
                    <a:pt x="0" y="24899"/>
                  </a:moveTo>
                  <a:lnTo>
                    <a:pt x="2715599" y="0"/>
                  </a:lnTo>
                </a:path>
              </a:pathLst>
            </a:custGeom>
            <a:ln w="28574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62800" y="1576974"/>
              <a:ext cx="12700" cy="2315210"/>
            </a:xfrm>
            <a:custGeom>
              <a:avLst/>
              <a:gdLst/>
              <a:ahLst/>
              <a:cxnLst/>
              <a:rect l="l" t="t" r="r" b="b"/>
              <a:pathLst>
                <a:path w="12700" h="2315210">
                  <a:moveTo>
                    <a:pt x="12599" y="23150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501" y="1882210"/>
              <a:ext cx="4365664" cy="9845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72725" y="1096595"/>
            <a:ext cx="8788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 MT"/>
                <a:cs typeface="Arial MT"/>
              </a:rPr>
              <a:t>(x</a:t>
            </a:r>
            <a:r>
              <a:rPr dirty="0" sz="2400">
                <a:latin typeface="MS PGothic"/>
                <a:cs typeface="MS PGothic"/>
              </a:rPr>
              <a:t>₀</a:t>
            </a:r>
            <a:r>
              <a:rPr dirty="0" sz="2400">
                <a:latin typeface="Arial MT"/>
                <a:cs typeface="Arial MT"/>
              </a:rPr>
              <a:t>,</a:t>
            </a:r>
            <a:r>
              <a:rPr dirty="0" sz="2400" spc="-9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y</a:t>
            </a:r>
            <a:r>
              <a:rPr dirty="0" sz="2400">
                <a:latin typeface="MS PGothic"/>
                <a:cs typeface="MS PGothic"/>
              </a:rPr>
              <a:t>₀</a:t>
            </a:r>
            <a:r>
              <a:rPr dirty="0" sz="240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575" y="3694870"/>
            <a:ext cx="8788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 MT"/>
                <a:cs typeface="Arial MT"/>
              </a:rPr>
              <a:t>(x</a:t>
            </a:r>
            <a:r>
              <a:rPr dirty="0" sz="2400">
                <a:latin typeface="MS PGothic"/>
                <a:cs typeface="MS PGothic"/>
              </a:rPr>
              <a:t>₁</a:t>
            </a:r>
            <a:r>
              <a:rPr dirty="0" sz="2400">
                <a:latin typeface="Arial MT"/>
                <a:cs typeface="Arial MT"/>
              </a:rPr>
              <a:t>,</a:t>
            </a:r>
            <a:r>
              <a:rPr dirty="0" sz="2400" spc="-9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y</a:t>
            </a:r>
            <a:r>
              <a:rPr dirty="0" sz="2400">
                <a:latin typeface="MS PGothic"/>
                <a:cs typeface="MS PGothic"/>
              </a:rPr>
              <a:t>₁</a:t>
            </a:r>
            <a:r>
              <a:rPr dirty="0" sz="240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9100" y="2549770"/>
            <a:ext cx="777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dirty="0" sz="2400">
                <a:solidFill>
                  <a:srgbClr val="37761C"/>
                </a:solidFill>
                <a:latin typeface="MS PGothic"/>
                <a:cs typeface="MS PGothic"/>
              </a:rPr>
              <a:t>₀</a:t>
            </a:r>
            <a:r>
              <a:rPr dirty="0" sz="2400" spc="-120">
                <a:solidFill>
                  <a:srgbClr val="37761C"/>
                </a:solidFill>
                <a:latin typeface="MS PGothic"/>
                <a:cs typeface="MS PGothic"/>
              </a:rPr>
              <a:t> </a:t>
            </a:r>
            <a:r>
              <a:rPr dirty="0" sz="2400">
                <a:solidFill>
                  <a:srgbClr val="37761C"/>
                </a:solidFill>
                <a:latin typeface="Arial MT"/>
                <a:cs typeface="Arial MT"/>
              </a:rPr>
              <a:t>-</a:t>
            </a:r>
            <a:r>
              <a:rPr dirty="0" sz="2400" spc="-5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dirty="0" sz="2400">
                <a:solidFill>
                  <a:srgbClr val="37761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3200" y="3927945"/>
            <a:ext cx="777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dirty="0" sz="2400">
                <a:solidFill>
                  <a:srgbClr val="1155CC"/>
                </a:solidFill>
                <a:latin typeface="MS PGothic"/>
                <a:cs typeface="MS PGothic"/>
              </a:rPr>
              <a:t>₀</a:t>
            </a:r>
            <a:r>
              <a:rPr dirty="0" sz="2400" spc="-120">
                <a:solidFill>
                  <a:srgbClr val="1155CC"/>
                </a:solidFill>
                <a:latin typeface="MS PGothic"/>
                <a:cs typeface="MS PGothic"/>
              </a:rPr>
              <a:t> </a:t>
            </a:r>
            <a:r>
              <a:rPr dirty="0" sz="2400">
                <a:solidFill>
                  <a:srgbClr val="1155CC"/>
                </a:solidFill>
                <a:latin typeface="Arial MT"/>
                <a:cs typeface="Arial MT"/>
              </a:rPr>
              <a:t>-</a:t>
            </a:r>
            <a:r>
              <a:rPr dirty="0" sz="2400" spc="-50">
                <a:solidFill>
                  <a:srgbClr val="1155CC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dirty="0" sz="2400">
                <a:solidFill>
                  <a:srgbClr val="1155C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2022-12-04T02:17:46Z</dcterms:created>
  <dcterms:modified xsi:type="dcterms:W3CDTF">2022-12-04T02:17:46Z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